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tadata" ContentType="application/binary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4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</p:sldIdLst>
  <p:sldSz cx="9144000" cy="6858000" type="screen4x3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ivkKjxnY+A8K2GLvK6oaycsI76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7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8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8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9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9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9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9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0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4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5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9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6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7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7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8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9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9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9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7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0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0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0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70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0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72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7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7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5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7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77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77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7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78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79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8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80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80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80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8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81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81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81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81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81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3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5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43"/>
          <p:cNvGrpSpPr/>
          <p:nvPr/>
        </p:nvGrpSpPr>
        <p:grpSpPr>
          <a:xfrm>
            <a:off x="-7920" y="1636560"/>
            <a:ext cx="9146880" cy="4616280"/>
            <a:chOff x="-7920" y="1636560"/>
            <a:chExt cx="9146880" cy="4616280"/>
          </a:xfrm>
        </p:grpSpPr>
        <p:pic>
          <p:nvPicPr>
            <p:cNvPr id="7" name="Google Shape;7;p43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997600" y="6180120"/>
              <a:ext cx="3141360" cy="72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8;p4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-7920" y="1636560"/>
              <a:ext cx="4493880" cy="95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9;p4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4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5"/>
          <p:cNvGrpSpPr/>
          <p:nvPr/>
        </p:nvGrpSpPr>
        <p:grpSpPr>
          <a:xfrm>
            <a:off x="-7920" y="1636560"/>
            <a:ext cx="9146880" cy="4616280"/>
            <a:chOff x="-7920" y="1636560"/>
            <a:chExt cx="9146880" cy="4616280"/>
          </a:xfrm>
        </p:grpSpPr>
        <p:pic>
          <p:nvPicPr>
            <p:cNvPr id="61" name="Google Shape;61;p4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997600" y="6180120"/>
              <a:ext cx="3141360" cy="72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45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-7920" y="1636560"/>
              <a:ext cx="4493880" cy="95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45"/>
          <p:cNvSpPr txBox="1">
            <a:spLocks noGrp="1"/>
          </p:cNvSpPr>
          <p:nvPr>
            <p:ph type="title"/>
          </p:nvPr>
        </p:nvSpPr>
        <p:spPr>
          <a:xfrm>
            <a:off x="317160" y="716760"/>
            <a:ext cx="8635680" cy="76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body" idx="1"/>
          </p:nvPr>
        </p:nvSpPr>
        <p:spPr>
          <a:xfrm>
            <a:off x="328680" y="1941480"/>
            <a:ext cx="820692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7"/>
          <p:cNvGrpSpPr/>
          <p:nvPr/>
        </p:nvGrpSpPr>
        <p:grpSpPr>
          <a:xfrm>
            <a:off x="-7920" y="1636560"/>
            <a:ext cx="9146880" cy="4616280"/>
            <a:chOff x="-7920" y="1636560"/>
            <a:chExt cx="9146880" cy="4616280"/>
          </a:xfrm>
        </p:grpSpPr>
        <p:pic>
          <p:nvPicPr>
            <p:cNvPr id="115" name="Google Shape;115;p4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997600" y="6180120"/>
              <a:ext cx="3141360" cy="72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4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-7920" y="1636560"/>
              <a:ext cx="4493880" cy="95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47"/>
          <p:cNvSpPr txBox="1">
            <a:spLocks noGrp="1"/>
          </p:cNvSpPr>
          <p:nvPr>
            <p:ph type="title"/>
          </p:nvPr>
        </p:nvSpPr>
        <p:spPr>
          <a:xfrm>
            <a:off x="317160" y="716760"/>
            <a:ext cx="8635680" cy="76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8" name="Google Shape;118;p4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ppt\Discern%20the%20difference%20between%20frequency%20and%20amplitude%20by%20studying%20sound%20waves1%20-%20Mp4%20Video%20%201280x720%200%20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"/>
          <p:cNvSpPr/>
          <p:nvPr/>
        </p:nvSpPr>
        <p:spPr>
          <a:xfrm>
            <a:off x="720720" y="4044960"/>
            <a:ext cx="7619760" cy="26143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FFFFCC"/>
                </a:solidFill>
                <a:latin typeface="Impact"/>
              </a:rPr>
              <a:t>Physiology of hearing</a:t>
            </a:r>
            <a:br>
              <a:rPr b="0" i="0">
                <a:ln>
                  <a:noFill/>
                </a:ln>
                <a:solidFill>
                  <a:srgbClr val="FFFFCC"/>
                </a:solidFill>
                <a:latin typeface="Impact"/>
              </a:rPr>
            </a:br>
            <a:r>
              <a:rPr b="0" i="0">
                <a:ln>
                  <a:noFill/>
                </a:ln>
                <a:solidFill>
                  <a:srgbClr val="FFFFCC"/>
                </a:solidFill>
                <a:latin typeface="Impact"/>
              </a:rPr>
              <a:t>and</a:t>
            </a:r>
            <a:br>
              <a:rPr b="0" i="0">
                <a:ln>
                  <a:noFill/>
                </a:ln>
                <a:solidFill>
                  <a:srgbClr val="FFFFCC"/>
                </a:solidFill>
                <a:latin typeface="Impact"/>
              </a:rPr>
            </a:br>
            <a:r>
              <a:rPr b="0" i="0">
                <a:ln>
                  <a:noFill/>
                </a:ln>
                <a:solidFill>
                  <a:srgbClr val="FFFFCC"/>
                </a:solidFill>
                <a:latin typeface="Impact"/>
              </a:rPr>
              <a:t>Equilibrium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/>
          <p:nvPr/>
        </p:nvSpPr>
        <p:spPr>
          <a:xfrm>
            <a:off x="317160" y="718920"/>
            <a:ext cx="863712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Role of external ear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328680" y="1941480"/>
            <a:ext cx="820836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341280" marR="0" lvl="0" indent="-34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Collection of sound waves by pinna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Conduction of waves to the tympanic membrane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Resonance of frequency around 4000 hertz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/>
          <p:nvPr/>
        </p:nvSpPr>
        <p:spPr>
          <a:xfrm>
            <a:off x="317160" y="718920"/>
            <a:ext cx="863712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resonance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1"/>
          <p:cNvSpPr/>
          <p:nvPr/>
        </p:nvSpPr>
        <p:spPr>
          <a:xfrm>
            <a:off x="328680" y="1941480"/>
            <a:ext cx="820836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341280" marR="0" lvl="0" indent="-34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Natural ability of a structure to vibrate easily at a noted frequency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Damping at other frequencies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“allows/ transmits” resonant frequencies best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"/>
          <p:cNvSpPr/>
          <p:nvPr/>
        </p:nvSpPr>
        <p:spPr>
          <a:xfrm>
            <a:off x="317160" y="718920"/>
            <a:ext cx="863712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Role of middle ear in hearing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328680" y="1941480"/>
            <a:ext cx="820836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341280" marR="0" lvl="0" indent="-34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Impedance matching mechanism (transformer or amplifier function)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Preferential sound pressure application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Resonance of sound frequency around 2000 hertz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Equalization of pressure on either sides of the tympanic membrane (Eustachian tube)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/>
          <p:nvPr/>
        </p:nvSpPr>
        <p:spPr>
          <a:xfrm>
            <a:off x="317160" y="718920"/>
            <a:ext cx="863712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impedance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328680" y="1941480"/>
            <a:ext cx="820836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341280" marR="0" lvl="0" indent="-34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Resistance to travel of sound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Especially at change of media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720" y="3240000"/>
            <a:ext cx="4479480" cy="251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/>
          <p:nvPr/>
        </p:nvSpPr>
        <p:spPr>
          <a:xfrm>
            <a:off x="317160" y="718920"/>
            <a:ext cx="863712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Impedance matching mechanism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4"/>
          <p:cNvSpPr/>
          <p:nvPr/>
        </p:nvSpPr>
        <p:spPr>
          <a:xfrm>
            <a:off x="328680" y="1941120"/>
            <a:ext cx="8208360" cy="445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341280" marR="0" lvl="0" indent="-3409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Impedance matching: When sound travels from air to fluids, amplitude is reduced as fluid offers impedance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Similar situation in the ear: Middle ear to cochlear fluids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Need to compensate for the loss thus occurred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Middle ear amplifies the sound intensity to match for the above loss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/>
          <p:nvPr/>
        </p:nvSpPr>
        <p:spPr>
          <a:xfrm>
            <a:off x="506160" y="301680"/>
            <a:ext cx="8637120" cy="1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How does middle ear act as an amplifier?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9640" y="949320"/>
            <a:ext cx="3752640" cy="211104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/>
          <p:nvPr/>
        </p:nvSpPr>
        <p:spPr>
          <a:xfrm>
            <a:off x="328680" y="1979640"/>
            <a:ext cx="6511320" cy="46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341280" marR="0" lvl="0" indent="-3409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FF33"/>
              </a:buClr>
              <a:buSzPts val="1770"/>
              <a:buFont typeface="Noto Sans Symbols"/>
              <a:buChar char="■"/>
            </a:pPr>
            <a:r>
              <a:rPr lang="en-IN" sz="2528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Surface area ratio (Hydraulic ratio)</a:t>
            </a:r>
            <a:endParaRPr sz="2528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1240" marR="0" lvl="1" indent="-283679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9900"/>
              </a:buClr>
              <a:buSzPts val="1438"/>
              <a:buFont typeface="Noto Sans Symbols"/>
              <a:buChar char="■"/>
            </a:pPr>
            <a:r>
              <a:rPr lang="en-IN" sz="2212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Tympanic membrane: 55 sq mm</a:t>
            </a:r>
            <a:endParaRPr sz="2212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1240" marR="0" lvl="1" indent="-283679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9900"/>
              </a:buClr>
              <a:buSzPts val="1438"/>
              <a:buFont typeface="Noto Sans Symbols"/>
              <a:buChar char="■"/>
            </a:pPr>
            <a:r>
              <a:rPr lang="en-IN" sz="2212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Stapes foot plate: 3.2 sq mm</a:t>
            </a:r>
            <a:endParaRPr sz="2212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1240" marR="0" lvl="1" indent="-283679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9900"/>
              </a:buClr>
              <a:buSzPts val="1438"/>
              <a:buFont typeface="Noto Sans Symbols"/>
              <a:buChar char="■"/>
            </a:pPr>
            <a:r>
              <a:rPr lang="en-IN" sz="2212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Mechanical advantage: 17 times </a:t>
            </a:r>
            <a:endParaRPr sz="2212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1770"/>
              <a:buFont typeface="Noto Sans Symbols"/>
              <a:buChar char="■"/>
            </a:pPr>
            <a:r>
              <a:rPr lang="en-IN" sz="2528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Lever ratio</a:t>
            </a:r>
            <a:endParaRPr sz="2528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1240" marR="0" lvl="1" indent="-283679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9900"/>
              </a:buClr>
              <a:buSzPts val="1438"/>
              <a:buFont typeface="Noto Sans Symbols"/>
              <a:buChar char="■"/>
            </a:pPr>
            <a:r>
              <a:rPr lang="en-IN" sz="2212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Length of handle of malleus versus long process of incus- 1.3:1</a:t>
            </a:r>
            <a:endParaRPr sz="2212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1770"/>
              <a:buFont typeface="Noto Sans Symbols"/>
              <a:buChar char="■"/>
            </a:pPr>
            <a:r>
              <a:rPr lang="en-IN" sz="2528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Total Mechanical advantage: 17X1.3= 22</a:t>
            </a:r>
            <a:endParaRPr sz="2528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1770"/>
              <a:buFont typeface="Noto Sans Symbols"/>
              <a:buChar char="■"/>
            </a:pPr>
            <a:r>
              <a:rPr lang="en-IN" sz="2528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Buckling action of the tympanic membrane</a:t>
            </a:r>
            <a:endParaRPr sz="2528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76560" cy="476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0720" y="3898800"/>
            <a:ext cx="6840000" cy="29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"/>
          <p:cNvSpPr/>
          <p:nvPr/>
        </p:nvSpPr>
        <p:spPr>
          <a:xfrm>
            <a:off x="317160" y="240840"/>
            <a:ext cx="8637120" cy="143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Preferential sound pressure application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7"/>
          <p:cNvSpPr/>
          <p:nvPr/>
        </p:nvSpPr>
        <p:spPr>
          <a:xfrm>
            <a:off x="328680" y="1941120"/>
            <a:ext cx="4547880" cy="453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341280" marR="0" lvl="0" indent="-3409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Round window protection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Sound pressure applied to oval window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Cochlear fluids moves from scala vestibuli to scala tympani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Round window membrane yields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Large TM perforation- loss of this function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1600" y="2041560"/>
            <a:ext cx="2052360" cy="390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320" y="2057400"/>
            <a:ext cx="2161800" cy="236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4320" y="4419720"/>
            <a:ext cx="2209320" cy="153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"/>
          <p:cNvSpPr/>
          <p:nvPr/>
        </p:nvSpPr>
        <p:spPr>
          <a:xfrm>
            <a:off x="151920" y="682200"/>
            <a:ext cx="891504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Role of inner ear- Hydrodynamics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328680" y="1941120"/>
            <a:ext cx="4547880" cy="453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 lnSpcReduction="10000"/>
          </a:bodyPr>
          <a:lstStyle/>
          <a:p>
            <a:pPr marL="341280" marR="0" lvl="0" indent="-34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Converts mechanical sound impulse into electrical sound impulse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Sound pressure travels from scala vestibuli- helicotrema- scala tympani- RW membrane yields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Scala media moves up and down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1600" y="2041560"/>
            <a:ext cx="2052360" cy="390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320" y="2057400"/>
            <a:ext cx="2161800" cy="236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4320" y="4419720"/>
            <a:ext cx="2209320" cy="153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920" y="1219320"/>
            <a:ext cx="6095520" cy="4776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"/>
          <p:cNvSpPr/>
          <p:nvPr/>
        </p:nvSpPr>
        <p:spPr>
          <a:xfrm>
            <a:off x="317160" y="718920"/>
            <a:ext cx="863712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Physiology of hearing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328680" y="1941480"/>
            <a:ext cx="820836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341280" marR="0" lvl="0" indent="-34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Sound: Compression and rarefaction of the air molecules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Intensity- loudness (amplitude)- decibel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Frequency- Pitch- hertz (CPS)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Quality- Timbre- overtones of basic frequency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380880"/>
            <a:ext cx="1279080" cy="159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60" y="1133640"/>
            <a:ext cx="7857720" cy="459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20" y="434880"/>
            <a:ext cx="7808760" cy="598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120" y="304920"/>
            <a:ext cx="7619400" cy="614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676520"/>
            <a:ext cx="4190760" cy="391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880" y="1676520"/>
            <a:ext cx="4190760" cy="391896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3"/>
          <p:cNvSpPr/>
          <p:nvPr/>
        </p:nvSpPr>
        <p:spPr>
          <a:xfrm>
            <a:off x="1066680" y="6019920"/>
            <a:ext cx="2285640" cy="581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0" i="0" u="none" strike="noStrike" cap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3"/>
          <p:cNvSpPr/>
          <p:nvPr/>
        </p:nvSpPr>
        <p:spPr>
          <a:xfrm>
            <a:off x="5562720" y="6019920"/>
            <a:ext cx="2133000" cy="581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0" i="0" u="none" strike="noStrike" cap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Damaged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3"/>
          <p:cNvSpPr/>
          <p:nvPr/>
        </p:nvSpPr>
        <p:spPr>
          <a:xfrm>
            <a:off x="2743200" y="533520"/>
            <a:ext cx="3428640" cy="7639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0" i="0" u="none" strike="noStrike" cap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Hair cells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20" y="434880"/>
            <a:ext cx="7808760" cy="598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" y="900000"/>
            <a:ext cx="89514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9560" y="900000"/>
            <a:ext cx="4024080" cy="467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6"/>
          <p:cNvPicPr preferRelativeResize="0"/>
          <p:nvPr/>
        </p:nvPicPr>
        <p:blipFill rotWithShape="1">
          <a:blip r:embed="rId5">
            <a:alphaModFix/>
          </a:blip>
          <a:srcRect l="10516" r="8847"/>
          <a:stretch/>
        </p:blipFill>
        <p:spPr>
          <a:xfrm>
            <a:off x="0" y="1176480"/>
            <a:ext cx="5136840" cy="434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7"/>
          <p:cNvSpPr/>
          <p:nvPr/>
        </p:nvSpPr>
        <p:spPr>
          <a:xfrm>
            <a:off x="-50760" y="28440"/>
            <a:ext cx="9143640" cy="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7" name="Google Shape;34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880" y="76320"/>
            <a:ext cx="3804840" cy="662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7"/>
          <p:cNvSpPr/>
          <p:nvPr/>
        </p:nvSpPr>
        <p:spPr>
          <a:xfrm>
            <a:off x="4571640" y="1143000"/>
            <a:ext cx="4266720" cy="457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341280" marR="0" lvl="0" indent="-3409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2720" marR="0" lvl="0" indent="-340920" algn="l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IN" sz="3200" b="0" i="0" u="none" strike="noStrike" cap="none">
                <a:solidFill>
                  <a:srgbClr val="00FF99"/>
                </a:solidFill>
                <a:latin typeface="Arial"/>
                <a:ea typeface="Arial"/>
                <a:cs typeface="Arial"/>
                <a:sym typeface="Arial"/>
              </a:rPr>
              <a:t>ACS LIMA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Auditory nerve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Cochlear nucleus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Superior olive nucleus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Lateral lemniscus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Inferior colliculus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Medial geniculate body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Auditory cortex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None/>
            </a:pP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7"/>
          <p:cNvSpPr/>
          <p:nvPr/>
        </p:nvSpPr>
        <p:spPr>
          <a:xfrm>
            <a:off x="4648320" y="380880"/>
            <a:ext cx="4190400" cy="642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b="1" i="0" u="none" strike="noStrike" cap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Auditory pathway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tile tx="0" ty="0" sx="100000" sy="100000" flip="none" algn="tl"/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4" name="Google Shape;354;p28"/>
          <p:cNvGraphicFramePr>
            <a:graphicFrameLocks noSelect="1"/>
          </p:cNvGraphicFramePr>
          <p:nvPr/>
        </p:nvGraphicFramePr>
        <p:xfrm>
          <a:off x="1925640" y="0"/>
          <a:ext cx="5211360" cy="6857640"/>
        </p:xfrm>
        <a:graphic>
          <a:graphicData uri="http://schemas.openxmlformats.org/presentationml/2006/ole">
            <p:oleObj spid="_x0000_m1026" r:id="rId5" imgW="0" imgH="0" progId="">
              <p:embed/>
            </p:oleObj>
          </a:graphicData>
        </a:graphic>
      </p:graphicFrame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533520"/>
            <a:ext cx="7808400" cy="598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04920"/>
            <a:ext cx="7086240" cy="543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320" y="4737240"/>
            <a:ext cx="2209320" cy="21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"/>
          <p:cNvSpPr/>
          <p:nvPr/>
        </p:nvSpPr>
        <p:spPr>
          <a:xfrm>
            <a:off x="317160" y="718920"/>
            <a:ext cx="863712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Theories of hearing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0"/>
          <p:cNvSpPr/>
          <p:nvPr/>
        </p:nvSpPr>
        <p:spPr>
          <a:xfrm>
            <a:off x="328680" y="1941480"/>
            <a:ext cx="820836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341280" marR="0" lvl="0" indent="-34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Describes the mode of pitch differentiation by the cochlea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Necessary for speech discrimination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3 theories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✔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Helmholtz ‘</a:t>
            </a:r>
            <a:r>
              <a:rPr lang="en-IN" sz="3200" b="0" i="0" u="sng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Place</a:t>
            </a: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’ theory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✔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Rutherford’s ‘</a:t>
            </a:r>
            <a:r>
              <a:rPr lang="en-IN" sz="3200" b="0" i="0" u="sng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telephone</a:t>
            </a: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’ theory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✔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Wever’s ‘</a:t>
            </a:r>
            <a:r>
              <a:rPr lang="en-IN" sz="3200" b="0" i="0" u="sng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volley</a:t>
            </a: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’ theory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4114800"/>
            <a:ext cx="2285640" cy="201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752480"/>
            <a:ext cx="8610120" cy="463212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1"/>
          <p:cNvSpPr/>
          <p:nvPr/>
        </p:nvSpPr>
        <p:spPr>
          <a:xfrm>
            <a:off x="609480" y="685800"/>
            <a:ext cx="6019560" cy="642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b="0" i="0" u="none" strike="noStrike" cap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Von-Bekesy’s traveling wave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20" y="434880"/>
            <a:ext cx="7808760" cy="598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3"/>
          <p:cNvSpPr/>
          <p:nvPr/>
        </p:nvSpPr>
        <p:spPr>
          <a:xfrm>
            <a:off x="317160" y="718920"/>
            <a:ext cx="863712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Physiology of equilibrium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3"/>
          <p:cNvSpPr/>
          <p:nvPr/>
        </p:nvSpPr>
        <p:spPr>
          <a:xfrm>
            <a:off x="328680" y="1941480"/>
            <a:ext cx="820836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341280" marR="0" lvl="0" indent="-34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Balance of the various parts of the body during static or dynamic positions are maintained by 4 organs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⮚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Vestibular apparatus (inner ear)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⮚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Eye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⮚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Posterior column of the spinal cord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⮚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Cerebellum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4"/>
          <p:cNvSpPr/>
          <p:nvPr/>
        </p:nvSpPr>
        <p:spPr>
          <a:xfrm>
            <a:off x="317160" y="718920"/>
            <a:ext cx="863712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Vestibular apparatus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4"/>
          <p:cNvSpPr/>
          <p:nvPr/>
        </p:nvSpPr>
        <p:spPr>
          <a:xfrm>
            <a:off x="328680" y="1941120"/>
            <a:ext cx="8208360" cy="453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341280" marR="0" lvl="0" indent="-3409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Vestibular apparatus of the 2 sides act as one unit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Vestibular fluids move with head movements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Detects head position and movements needed for postural adjustments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Head movements can be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⮚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Angular acceleration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1240" marR="0" lvl="1" indent="-283679" algn="l" rtl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CC9900"/>
              </a:buClr>
              <a:buSzPts val="1560"/>
              <a:buFont typeface="Noto Sans Symbols"/>
              <a:buChar char="⮚"/>
            </a:pPr>
            <a:r>
              <a:rPr lang="en-IN" sz="24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Semicircular canals: </a:t>
            </a:r>
            <a:r>
              <a:rPr lang="en-IN" sz="2400" b="0" i="0" u="sng" strike="noStrike" cap="none">
                <a:solidFill>
                  <a:srgbClr val="00FF99"/>
                </a:solidFill>
                <a:latin typeface="Arial"/>
                <a:ea typeface="Arial"/>
                <a:cs typeface="Arial"/>
                <a:sym typeface="Arial"/>
              </a:rPr>
              <a:t>Cristae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⮚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Linear acceleration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1240" marR="0" lvl="1" indent="-283679" algn="l" rtl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CC9900"/>
              </a:buClr>
              <a:buSzPts val="1560"/>
              <a:buFont typeface="Noto Sans Symbols"/>
              <a:buChar char="⮚"/>
            </a:pPr>
            <a:r>
              <a:rPr lang="en-IN" sz="24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Utricle and saccule: </a:t>
            </a:r>
            <a:r>
              <a:rPr lang="en-IN" sz="2400" b="0" i="0" u="sng" strike="noStrike" cap="none">
                <a:solidFill>
                  <a:srgbClr val="00FF99"/>
                </a:solidFill>
                <a:latin typeface="Arial"/>
                <a:ea typeface="Arial"/>
                <a:cs typeface="Arial"/>
                <a:sym typeface="Arial"/>
              </a:rPr>
              <a:t>Maculae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34"/>
          <p:cNvPicPr preferRelativeResize="0"/>
          <p:nvPr/>
        </p:nvPicPr>
        <p:blipFill rotWithShape="1">
          <a:blip r:embed="rId3">
            <a:alphaModFix/>
          </a:blip>
          <a:srcRect l="6944" t="12531" r="2780" b="7605"/>
          <a:stretch/>
        </p:blipFill>
        <p:spPr>
          <a:xfrm>
            <a:off x="5257800" y="3886200"/>
            <a:ext cx="3809520" cy="287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5"/>
          <p:cNvSpPr/>
          <p:nvPr/>
        </p:nvSpPr>
        <p:spPr>
          <a:xfrm>
            <a:off x="317160" y="718920"/>
            <a:ext cx="863712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Balance funtion-interesting facts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5"/>
          <p:cNvSpPr/>
          <p:nvPr/>
        </p:nvSpPr>
        <p:spPr>
          <a:xfrm>
            <a:off x="328680" y="1941480"/>
            <a:ext cx="820836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341280" marR="0" lvl="0" indent="-34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Always working unconsciously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Signal storage and reset- infinite capability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Governs posture of body, head movements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vision correction during movement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 automatic body reflexes to prevent falls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Learning &amp; memory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480" y="228600"/>
            <a:ext cx="5687640" cy="625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752480"/>
            <a:ext cx="8076960" cy="393048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7"/>
          <p:cNvSpPr/>
          <p:nvPr/>
        </p:nvSpPr>
        <p:spPr>
          <a:xfrm>
            <a:off x="304560" y="728640"/>
            <a:ext cx="8637120" cy="70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Arrangement of semicircular canals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609480"/>
            <a:ext cx="4022280" cy="569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2880" y="609480"/>
            <a:ext cx="3657240" cy="179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6400" y="2438280"/>
            <a:ext cx="2898360" cy="388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39"/>
          <p:cNvPicPr preferRelativeResize="0"/>
          <p:nvPr/>
        </p:nvPicPr>
        <p:blipFill rotWithShape="1">
          <a:blip r:embed="rId4">
            <a:alphaModFix/>
          </a:blip>
          <a:srcRect l="8029" r="18351" b="43236"/>
          <a:stretch/>
        </p:blipFill>
        <p:spPr>
          <a:xfrm>
            <a:off x="1752480" y="380880"/>
            <a:ext cx="5743440" cy="617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3880" y="701640"/>
            <a:ext cx="5676840" cy="16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0720" y="2700360"/>
            <a:ext cx="4847760" cy="363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609480"/>
            <a:ext cx="5714640" cy="570348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0"/>
          <p:cNvSpPr/>
          <p:nvPr/>
        </p:nvSpPr>
        <p:spPr>
          <a:xfrm>
            <a:off x="228240" y="606240"/>
            <a:ext cx="863712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Maculae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640" y="360360"/>
            <a:ext cx="7200360" cy="613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2"/>
          <p:cNvSpPr/>
          <p:nvPr/>
        </p:nvSpPr>
        <p:spPr>
          <a:xfrm>
            <a:off x="2057400" y="2895480"/>
            <a:ext cx="4833720" cy="1652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FFFFCC"/>
                </a:solidFill>
                <a:latin typeface="Impact"/>
              </a:rPr>
              <a:t>Thank you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5"/>
          <p:cNvGrpSpPr/>
          <p:nvPr/>
        </p:nvGrpSpPr>
        <p:grpSpPr>
          <a:xfrm>
            <a:off x="2251080" y="1674720"/>
            <a:ext cx="7560" cy="7560"/>
            <a:chOff x="2251080" y="1674720"/>
            <a:chExt cx="7560" cy="7560"/>
          </a:xfrm>
        </p:grpSpPr>
        <p:grpSp>
          <p:nvGrpSpPr>
            <p:cNvPr id="196" name="Google Shape;196;p5"/>
            <p:cNvGrpSpPr/>
            <p:nvPr/>
          </p:nvGrpSpPr>
          <p:grpSpPr>
            <a:xfrm>
              <a:off x="2255760" y="1679400"/>
              <a:ext cx="360" cy="360"/>
              <a:chOff x="2255760" y="1679400"/>
              <a:chExt cx="360" cy="360"/>
            </a:xfrm>
          </p:grpSpPr>
          <p:sp>
            <p:nvSpPr>
              <p:cNvPr id="197" name="Google Shape;197;p5"/>
              <p:cNvSpPr/>
              <p:nvPr/>
            </p:nvSpPr>
            <p:spPr>
              <a:xfrm>
                <a:off x="2255760" y="1679400"/>
                <a:ext cx="360" cy="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2255760" y="1679400"/>
                <a:ext cx="360" cy="360"/>
              </a:xfrm>
              <a:prstGeom prst="rect">
                <a:avLst/>
              </a:prstGeom>
              <a:noFill/>
              <a:ln w="9525" cap="flat" cmpd="sng">
                <a:solidFill>
                  <a:srgbClr val="A0A0A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" name="Google Shape;199;p5"/>
            <p:cNvSpPr/>
            <p:nvPr/>
          </p:nvSpPr>
          <p:spPr>
            <a:xfrm>
              <a:off x="2251080" y="1674720"/>
              <a:ext cx="7560" cy="7560"/>
            </a:xfrm>
            <a:prstGeom prst="rect">
              <a:avLst/>
            </a:prstGeom>
            <a:noFill/>
            <a:ln w="11150" cap="flat" cmpd="sng">
              <a:solidFill>
                <a:srgbClr val="A0A0A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5"/>
          <p:cNvGrpSpPr/>
          <p:nvPr/>
        </p:nvGrpSpPr>
        <p:grpSpPr>
          <a:xfrm>
            <a:off x="1360440" y="2260440"/>
            <a:ext cx="6420960" cy="2293560"/>
            <a:chOff x="1360440" y="2260440"/>
            <a:chExt cx="6420960" cy="2293560"/>
          </a:xfrm>
        </p:grpSpPr>
        <p:grpSp>
          <p:nvGrpSpPr>
            <p:cNvPr id="201" name="Google Shape;201;p5"/>
            <p:cNvGrpSpPr/>
            <p:nvPr/>
          </p:nvGrpSpPr>
          <p:grpSpPr>
            <a:xfrm>
              <a:off x="1365120" y="2265480"/>
              <a:ext cx="6411600" cy="2283840"/>
              <a:chOff x="1365120" y="2265480"/>
              <a:chExt cx="6411600" cy="2283840"/>
            </a:xfrm>
          </p:grpSpPr>
          <p:sp>
            <p:nvSpPr>
              <p:cNvPr id="202" name="Google Shape;202;p5"/>
              <p:cNvSpPr/>
              <p:nvPr/>
            </p:nvSpPr>
            <p:spPr>
              <a:xfrm>
                <a:off x="1365120" y="2265480"/>
                <a:ext cx="6411600" cy="228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6800" rIns="90000" bIns="46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400" b="0" i="0" u="none" strike="noStrike" cap="none">
                    <a:solidFill>
                      <a:srgbClr val="FFFFCC"/>
                    </a:solidFill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:r>
                  <a:rPr lang="en-IN" sz="14400" b="0" i="0" u="none" strike="noStrike" cap="none">
                    <a:solidFill>
                      <a:srgbClr val="FFFFCC"/>
                    </a:solidFill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r>
                  <a:rPr lang="en-IN" sz="2400" b="0" i="0" u="none" strike="noStrike" cap="none">
                    <a:solidFill>
                      <a:srgbClr val="FFFFCC"/>
                    </a:solidFill>
                    <a:latin typeface="Arial"/>
                    <a:ea typeface="Arial"/>
                    <a:cs typeface="Arial"/>
                    <a:sym typeface="Arial"/>
                  </a:rPr>
                  <a:t>                                                                  </a:t>
                </a:r>
                <a:endParaRPr sz="2400" b="0" i="0" u="none" strike="noStrike" cap="non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1365120" y="2265480"/>
                <a:ext cx="6411600" cy="2283840"/>
              </a:xfrm>
              <a:prstGeom prst="rect">
                <a:avLst/>
              </a:prstGeom>
              <a:noFill/>
              <a:ln w="9525" cap="flat" cmpd="sng">
                <a:solidFill>
                  <a:srgbClr val="A0A0A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" name="Google Shape;204;p5"/>
            <p:cNvSpPr/>
            <p:nvPr/>
          </p:nvSpPr>
          <p:spPr>
            <a:xfrm>
              <a:off x="1360440" y="2260440"/>
              <a:ext cx="6420960" cy="2293560"/>
            </a:xfrm>
            <a:prstGeom prst="rect">
              <a:avLst/>
            </a:prstGeom>
            <a:noFill/>
            <a:ln w="11150" cap="flat" cmpd="sng">
              <a:solidFill>
                <a:srgbClr val="A0A0A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" name="Google Shape;20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76520"/>
            <a:ext cx="7772040" cy="310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676520"/>
            <a:ext cx="7695720" cy="307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1676520"/>
            <a:ext cx="7772040" cy="31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"/>
          <p:cNvSpPr/>
          <p:nvPr/>
        </p:nvSpPr>
        <p:spPr>
          <a:xfrm>
            <a:off x="533520" y="609480"/>
            <a:ext cx="4647600" cy="642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b="1" i="0" u="none" strike="noStrike" cap="non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Sound characteristics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scern the difference between frequency and amplitude by studying sound waves1 - Mp4 Video  1280x720 0 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/>
          <p:nvPr/>
        </p:nvSpPr>
        <p:spPr>
          <a:xfrm>
            <a:off x="317160" y="718200"/>
            <a:ext cx="8637120" cy="76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"/>
          <p:cNvSpPr/>
          <p:nvPr/>
        </p:nvSpPr>
        <p:spPr>
          <a:xfrm>
            <a:off x="328680" y="1941120"/>
            <a:ext cx="8129160" cy="445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341280" marR="0" lvl="0" indent="-3409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Audible frequency: 20-20,000 hertz             (&lt;20: subsonic, &gt;20,000: ultrasonic)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Speech frequency: 500-3000 hertz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Pure tone: single frequency sound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Noise: mixture of multiple frequencies- irregular and not orderly (non-harmonic)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Music: mixture of multiple frequencies- regular and orderly- (harmonic)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FF33"/>
              </a:buClr>
              <a:buSzPts val="196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Speech: sentences-words-alphabets-made up of multiple frequencies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280" y="304920"/>
            <a:ext cx="1828440" cy="158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9FC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"/>
          <p:cNvSpPr/>
          <p:nvPr/>
        </p:nvSpPr>
        <p:spPr>
          <a:xfrm>
            <a:off x="317160" y="718200"/>
            <a:ext cx="8637120" cy="76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8"/>
          <p:cNvPicPr preferRelativeResize="0"/>
          <p:nvPr/>
        </p:nvPicPr>
        <p:blipFill rotWithShape="1">
          <a:blip r:embed="rId3">
            <a:alphaModFix/>
          </a:blip>
          <a:srcRect t="6268" b="3905"/>
          <a:stretch/>
        </p:blipFill>
        <p:spPr>
          <a:xfrm>
            <a:off x="1440000" y="0"/>
            <a:ext cx="6840000" cy="368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040" y="3240000"/>
            <a:ext cx="7919640" cy="377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/>
          <p:nvPr/>
        </p:nvSpPr>
        <p:spPr>
          <a:xfrm>
            <a:off x="317160" y="718920"/>
            <a:ext cx="863712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Parts of the ear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328680" y="2209680"/>
            <a:ext cx="820836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 lnSpcReduction="10000"/>
          </a:bodyPr>
          <a:lstStyle/>
          <a:p>
            <a:pPr marL="341280" marR="0" lvl="0" indent="-3409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Conductive apparatus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1240" marR="0" lvl="1" indent="-283679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9900"/>
              </a:buClr>
              <a:buSzPts val="182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Conducts mechanical sound impulse to the inner ear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1240" marR="0" lvl="1" indent="-283679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9900"/>
              </a:buClr>
              <a:buSzPts val="182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External and middle ear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1280" marR="0" lvl="0" indent="-340920" algn="l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CCFF33"/>
              </a:buClr>
              <a:buSzPts val="2240"/>
              <a:buFont typeface="Noto Sans Symbols"/>
              <a:buChar char="■"/>
            </a:pPr>
            <a:r>
              <a:rPr lang="en-IN" sz="32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Perceptive apparatus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1240" marR="0" lvl="1" indent="-283679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9900"/>
              </a:buClr>
              <a:buSzPts val="182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Converts mechanical sound impulse into electrical impulse and transmits to higher centers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41240" marR="0" lvl="1" indent="-283679" algn="l" rtl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CC9900"/>
              </a:buClr>
              <a:buSzPts val="1820"/>
              <a:buFont typeface="Noto Sans Symbols"/>
              <a:buChar char="■"/>
            </a:pPr>
            <a:r>
              <a:rPr lang="en-IN" sz="2800" b="0" i="0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Cochlea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0"/>
            <a:ext cx="3657240" cy="25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563</Words>
  <PresentationFormat>On-screen Show (4:3)</PresentationFormat>
  <Paragraphs>107</Paragraphs>
  <Slides>42</Slides>
  <Notes>41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MMMC</dc:creator>
  <cp:lastModifiedBy>ENT</cp:lastModifiedBy>
  <cp:revision>3</cp:revision>
  <dcterms:created xsi:type="dcterms:W3CDTF">2003-01-20T18:15:50Z</dcterms:created>
  <dcterms:modified xsi:type="dcterms:W3CDTF">2021-05-17T04:31:35Z</dcterms:modified>
</cp:coreProperties>
</file>